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523" r:id="rId4"/>
    <p:sldId id="542" r:id="rId5"/>
    <p:sldId id="522" r:id="rId6"/>
    <p:sldId id="258" r:id="rId7"/>
    <p:sldId id="524" r:id="rId8"/>
    <p:sldId id="543" r:id="rId9"/>
    <p:sldId id="536" r:id="rId10"/>
    <p:sldId id="544" r:id="rId11"/>
    <p:sldId id="526" r:id="rId12"/>
    <p:sldId id="545" r:id="rId13"/>
    <p:sldId id="546" r:id="rId14"/>
    <p:sldId id="529" r:id="rId15"/>
    <p:sldId id="528" r:id="rId16"/>
    <p:sldId id="531" r:id="rId17"/>
    <p:sldId id="547" r:id="rId18"/>
    <p:sldId id="581" r:id="rId19"/>
    <p:sldId id="579" r:id="rId20"/>
    <p:sldId id="535" r:id="rId21"/>
    <p:sldId id="537" r:id="rId22"/>
    <p:sldId id="538" r:id="rId23"/>
    <p:sldId id="539" r:id="rId24"/>
    <p:sldId id="583" r:id="rId25"/>
    <p:sldId id="582" r:id="rId26"/>
    <p:sldId id="541" r:id="rId27"/>
  </p:sldIdLst>
  <p:sldSz cx="12192000" cy="6858000"/>
  <p:notesSz cx="9926638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62B4B"/>
    <a:srgbClr val="D9ECFC"/>
    <a:srgbClr val="EB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6" autoAdjust="0"/>
    <p:restoredTop sz="91731" autoAdjust="0"/>
  </p:normalViewPr>
  <p:slideViewPr>
    <p:cSldViewPr snapToGrid="0">
      <p:cViewPr varScale="1">
        <p:scale>
          <a:sx n="50" d="100"/>
          <a:sy n="50" d="100"/>
        </p:scale>
        <p:origin x="3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2E30B-15C9-420B-95E4-F8FAC0FE43B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E5E383-018A-466D-9E85-24666FACFC13}">
      <dgm:prSet phldrT="[Text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合作度</a:t>
          </a:r>
          <a:endParaRPr 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A9677F-5008-43C6-916A-838A833232D6}" type="parTrans" cxnId="{219C5C3D-0CC3-4ABB-B216-12CA8A238576}">
      <dgm:prSet/>
      <dgm:spPr/>
      <dgm:t>
        <a:bodyPr/>
        <a:lstStyle/>
        <a:p>
          <a:endParaRPr lang="en-US"/>
        </a:p>
      </dgm:t>
    </dgm:pt>
    <dgm:pt modelId="{7176DC22-4651-490E-8EB7-43DE2FD9C29E}" type="sibTrans" cxnId="{219C5C3D-0CC3-4ABB-B216-12CA8A238576}">
      <dgm:prSet/>
      <dgm:spPr/>
      <dgm:t>
        <a:bodyPr/>
        <a:lstStyle/>
        <a:p>
          <a:endParaRPr lang="en-US"/>
        </a:p>
      </dgm:t>
    </dgm:pt>
    <dgm:pt modelId="{B559DCA7-142D-45BC-8ADC-D7E11CA75721}">
      <dgm:prSet phldrT="[Text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衝突度</a:t>
          </a:r>
          <a:endParaRPr 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E31515-0B04-418E-9B37-1C1E540BAE5C}" type="parTrans" cxnId="{EC18AB75-E902-4430-8AC9-AC062764BFC4}">
      <dgm:prSet/>
      <dgm:spPr/>
      <dgm:t>
        <a:bodyPr/>
        <a:lstStyle/>
        <a:p>
          <a:endParaRPr lang="en-US"/>
        </a:p>
      </dgm:t>
    </dgm:pt>
    <dgm:pt modelId="{57D0674C-9B26-40DA-8324-18276D3DC5D6}" type="sibTrans" cxnId="{EC18AB75-E902-4430-8AC9-AC062764BFC4}">
      <dgm:prSet/>
      <dgm:spPr/>
      <dgm:t>
        <a:bodyPr/>
        <a:lstStyle/>
        <a:p>
          <a:endParaRPr lang="en-US"/>
        </a:p>
      </dgm:t>
    </dgm:pt>
    <dgm:pt modelId="{B197390B-6866-4F42-A9BB-E179CE502004}" type="pres">
      <dgm:prSet presAssocID="{ABF2E30B-15C9-420B-95E4-F8FAC0FE43B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319FD5E-17D0-4C56-B946-80713EDD6605}" type="pres">
      <dgm:prSet presAssocID="{ABF2E30B-15C9-420B-95E4-F8FAC0FE43BF}" presName="ribbon" presStyleLbl="node1" presStyleIdx="0" presStyleCnt="1"/>
      <dgm:spPr/>
    </dgm:pt>
    <dgm:pt modelId="{3297814D-B747-466E-87CE-A49C8A8D8CEE}" type="pres">
      <dgm:prSet presAssocID="{ABF2E30B-15C9-420B-95E4-F8FAC0FE43B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4C5D23-D242-48D1-AA15-9FF6DCE546AE}" type="pres">
      <dgm:prSet presAssocID="{ABF2E30B-15C9-420B-95E4-F8FAC0FE43BF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A307666-FD2D-4BDA-8A06-F7434F919D12}" type="presOf" srcId="{ABF2E30B-15C9-420B-95E4-F8FAC0FE43BF}" destId="{B197390B-6866-4F42-A9BB-E179CE502004}" srcOrd="0" destOrd="0" presId="urn:microsoft.com/office/officeart/2005/8/layout/arrow6"/>
    <dgm:cxn modelId="{A5225FB2-9C9E-4F16-BE24-A5DFA69F602F}" type="presOf" srcId="{1AE5E383-018A-466D-9E85-24666FACFC13}" destId="{3297814D-B747-466E-87CE-A49C8A8D8CEE}" srcOrd="0" destOrd="0" presId="urn:microsoft.com/office/officeart/2005/8/layout/arrow6"/>
    <dgm:cxn modelId="{EC18AB75-E902-4430-8AC9-AC062764BFC4}" srcId="{ABF2E30B-15C9-420B-95E4-F8FAC0FE43BF}" destId="{B559DCA7-142D-45BC-8ADC-D7E11CA75721}" srcOrd="1" destOrd="0" parTransId="{4BE31515-0B04-418E-9B37-1C1E540BAE5C}" sibTransId="{57D0674C-9B26-40DA-8324-18276D3DC5D6}"/>
    <dgm:cxn modelId="{218A5D14-6BD3-4D15-8F0E-DA97CAC8C482}" type="presOf" srcId="{B559DCA7-142D-45BC-8ADC-D7E11CA75721}" destId="{4F4C5D23-D242-48D1-AA15-9FF6DCE546AE}" srcOrd="0" destOrd="0" presId="urn:microsoft.com/office/officeart/2005/8/layout/arrow6"/>
    <dgm:cxn modelId="{219C5C3D-0CC3-4ABB-B216-12CA8A238576}" srcId="{ABF2E30B-15C9-420B-95E4-F8FAC0FE43BF}" destId="{1AE5E383-018A-466D-9E85-24666FACFC13}" srcOrd="0" destOrd="0" parTransId="{B8A9677F-5008-43C6-916A-838A833232D6}" sibTransId="{7176DC22-4651-490E-8EB7-43DE2FD9C29E}"/>
    <dgm:cxn modelId="{3E4A56F4-49EA-49CF-A0E5-AAE7BD205451}" type="presParOf" srcId="{B197390B-6866-4F42-A9BB-E179CE502004}" destId="{0319FD5E-17D0-4C56-B946-80713EDD6605}" srcOrd="0" destOrd="0" presId="urn:microsoft.com/office/officeart/2005/8/layout/arrow6"/>
    <dgm:cxn modelId="{FF78F7DA-75DF-44CC-BB04-A7C76ECACEEE}" type="presParOf" srcId="{B197390B-6866-4F42-A9BB-E179CE502004}" destId="{3297814D-B747-466E-87CE-A49C8A8D8CEE}" srcOrd="1" destOrd="0" presId="urn:microsoft.com/office/officeart/2005/8/layout/arrow6"/>
    <dgm:cxn modelId="{891E7B71-985F-43BD-86A6-67C23165EEB3}" type="presParOf" srcId="{B197390B-6866-4F42-A9BB-E179CE502004}" destId="{4F4C5D23-D242-48D1-AA15-9FF6DCE546A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9FD5E-17D0-4C56-B946-80713EDD6605}">
      <dsp:nvSpPr>
        <dsp:cNvPr id="0" name=""/>
        <dsp:cNvSpPr/>
      </dsp:nvSpPr>
      <dsp:spPr>
        <a:xfrm>
          <a:off x="0" y="1083733"/>
          <a:ext cx="8128000" cy="325119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7814D-B747-466E-87CE-A49C8A8D8CEE}">
      <dsp:nvSpPr>
        <dsp:cNvPr id="0" name=""/>
        <dsp:cNvSpPr/>
      </dsp:nvSpPr>
      <dsp:spPr>
        <a:xfrm>
          <a:off x="975360" y="1652693"/>
          <a:ext cx="2682239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692" rIns="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合作度</a:t>
          </a:r>
          <a:endParaRPr lang="en-US" sz="5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75360" y="1652693"/>
        <a:ext cx="2682239" cy="1593088"/>
      </dsp:txXfrm>
    </dsp:sp>
    <dsp:sp modelId="{4F4C5D23-D242-48D1-AA15-9FF6DCE546AE}">
      <dsp:nvSpPr>
        <dsp:cNvPr id="0" name=""/>
        <dsp:cNvSpPr/>
      </dsp:nvSpPr>
      <dsp:spPr>
        <a:xfrm>
          <a:off x="4064000" y="2172885"/>
          <a:ext cx="3169920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692" rIns="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衝突度</a:t>
          </a:r>
          <a:endParaRPr lang="en-US" sz="5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64000" y="2172885"/>
        <a:ext cx="3169920" cy="1593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02E96-8820-4F86-ABC5-45C50D0ADC68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639C8-DF1A-4DE8-8A0D-6EA7A0F10C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823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759A5-12C3-408C-AEFA-AD540DBFD5A7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D8626-25A6-40F3-A4E5-338E9A36FD0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3354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51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6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4FC97B-7D11-6D5A-D60D-80E78956F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7941792-A7D1-50CB-F9E7-990E4A6DA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E65E1D-8551-C19C-8A1A-CD44C0FD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EF81DD-5AED-158D-3A6E-37291536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D7813E-792B-5514-6B77-2E5514738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520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E21763-9DC2-70A5-D156-EC603837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74F5AEF-5BF6-27FD-DE34-BF60C67C4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3F6AC9-286B-3C24-CA01-D06317F8A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AD367B-BCD0-9EBC-DD4C-4A9DFEAC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8B5877-9E4F-6DB1-1314-0C0CF1AF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72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6CDDF19-3B4C-B2D9-B356-2D2BB5C19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840E6C2-FC23-F746-61DD-A6A504C3D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92BE1D-51F8-9480-C1E2-D67F0D089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9EC903-DFE4-EBF3-4BC2-2AD9D6B1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F56F27-611A-A724-001C-6D1F35DF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277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BD8790-6D09-7BD7-AE96-9C0FF5E2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417276-D28D-2E46-EC97-BD6FAD5E3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DECB05-EFE9-03D0-8612-2E2A25D8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94C4E0-A4C1-6B06-F1ED-98E8A4B1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4B1083-B11C-B99E-2DE2-C3321059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8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08B3AE-59EF-11E8-90A4-47E159A3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5D3090A-4642-795E-8B9E-FE6739AA7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71C731-FDD3-4D4E-6A35-4C1AB560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636486-D271-E920-3FE4-B11BA8ED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94C2BF-8640-28A0-83B7-4D3A887D4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18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E92B6-1810-FA2E-6A76-5F93422C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F8384F-93DC-AF0F-48E5-0AC5261DD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ACAE5B9-9B94-8317-125A-E7710B5D9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3C9D931-4058-2933-7CBD-41A33102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D8CCE1-3283-6FB5-59BD-5FD153A8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307827-F309-7F74-5427-2DA7AB3D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702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0F7DEE-E2E8-B45E-3C98-C9E99853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B035A17-285B-B94A-57EF-FEE7D356E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1C4B78B-0738-B5B2-92E1-20A264453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F07E35D-CAB8-181F-F945-4A85235E6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81C0966-8F66-7439-1170-5C21FD8D6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0F1EE26-6217-8BBA-1DBB-420A2F29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CFD5288-CD70-B27B-E13B-919D7A79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BBBA0F4-D82E-C987-5D54-AC3F0556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669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473767-82ED-4E98-3465-9FC79D52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66DF5BD-9915-7874-1444-D62E5127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D1674B3-7888-37E4-61A0-7DE11EA3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6F56081-5D19-9CCE-5C58-3386EDD2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388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0E7D7CE-6094-BB46-5DFD-1AA0E29E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7E9013-301E-D5B6-DB59-295B4266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BC5AEF-4F2E-9D60-6588-EC8A73A3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900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4ED226-9407-D759-26CB-CFE681385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B7E336-4B4F-CEDF-FF1B-BAB7E503C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0CC6686-8B34-FFA1-DC06-9150FF758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C26D4E1-BCEA-E320-D4F8-67C2B884F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B8C240-CD18-D73F-DA16-0E3328AA4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A526EA-3082-3AC9-AD5E-9E2DB030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919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091F40-544E-E719-C477-F7A74B69C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350901A-F2CD-342B-2932-A362015CA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731A9A4-8DA1-AC8B-78FA-2BD8EB86C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3FAFDF6-4DDD-754C-9073-4956BE0C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A8F98D9-EED7-6F31-5787-E7D3590C0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E4CBB5-66B0-F07A-9533-ACB95FA6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97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C1BF0D6-D333-BEEE-B287-FA3858982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544696-157C-725E-3BE0-A62152567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C60444-B76E-D770-F147-3E41D4B06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F2C72-1827-4E57-A890-75F1E8C85771}" type="datetimeFigureOut">
              <a:rPr lang="zh-HK" altLang="en-US" smtClean="0"/>
              <a:t>25/10/2024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B56CC6-5C2D-2231-2247-09CB498F1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1054F8-3722-CE4A-BFDC-EB674E1E6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641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1EA01-9D43-868F-A02D-8004C3399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zh-TW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雙親合作子女愉快</a:t>
            </a:r>
            <a:r>
              <a:rPr lang="zh-TW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成長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HK" altLang="en-US" dirty="0"/>
              <a:t/>
            </a:r>
            <a:br>
              <a:rPr lang="zh-HK" altLang="en-US" dirty="0"/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促進父母親之間的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</a:t>
            </a:r>
            <a:r>
              <a:rPr lang="en-US" altLang="zh-TW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C77541-A08E-4A7F-FD72-E34CD2301DC6}"/>
              </a:ext>
            </a:extLst>
          </p:cNvPr>
          <p:cNvSpPr/>
          <p:nvPr/>
        </p:nvSpPr>
        <p:spPr>
          <a:xfrm>
            <a:off x="3459701" y="3501096"/>
            <a:ext cx="52725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範疇三：促進家長的身心健康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CCBF7D-8981-7E5E-8EDB-844AF0A5A6EB}"/>
              </a:ext>
            </a:extLst>
          </p:cNvPr>
          <p:cNvSpPr/>
          <p:nvPr/>
        </p:nvSpPr>
        <p:spPr>
          <a:xfrm>
            <a:off x="8875800" y="5552346"/>
            <a:ext cx="2814320" cy="93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小學家長教育資源套 </a:t>
            </a:r>
          </a:p>
        </p:txBody>
      </p:sp>
    </p:spTree>
    <p:extLst>
      <p:ext uri="{BB962C8B-B14F-4D97-AF65-F5344CB8AC3E}">
        <p14:creationId xmlns:p14="http://schemas.microsoft.com/office/powerpoint/2010/main" val="1288679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00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777FB67B-6070-258A-FF30-30AC4F636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完成問卷後可以環繞以下問題作出討論：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1A43E77-1D7E-D5AF-7ECB-1CB341431486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父親和母親所選擇的三項目標有多少重覆？有多少不同？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父親和母親各自解釋自己的選擇。為什麼自己覺得某三個目標最重要？聽到對方的解釋後，會否因為對方的想法而想改變自己原本的選擇？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回想過去一個月，自己與子女的相處時間，能否反映自己認為最重要</a:t>
            </a:r>
            <a:r>
              <a:rPr lang="zh-TW" altLang="en-US" sz="2600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的期望？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例如，如果自己認為子女能夠「身體健康」、「在學校得到好成績」和「與家人建立良好關係」重要，在過去一個月，自己有花充份的時間與子女一起做運動、溫習功課和談天玩耍嗎？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437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父母對照顧子女有清晰的分工：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241611" y="2053515"/>
            <a:ext cx="10442510" cy="476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請用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完全由母親負責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完全由父親負責）去表示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…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68125"/>
              </p:ext>
            </p:extLst>
          </p:nvPr>
        </p:nvGraphicFramePr>
        <p:xfrm>
          <a:off x="1550895" y="2621466"/>
          <a:ext cx="10125796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364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2111672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2328760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照顧子女的工作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父親想怎樣分工？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母親想怎樣分工？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讓子女準時起床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安排子女一日三餐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生病時需要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加以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照顧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為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添置日用品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子女的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紀律問題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的社交問題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的情緒問題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處理兄弟姐妹之間的問題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9)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處理家傭與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之間的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事宜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4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10)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處理子女使用電子產品的問題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1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32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父母對照顧子女有清晰的分工：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241611" y="2053515"/>
            <a:ext cx="10442510" cy="476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請用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完全由母親負責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完全由父親負責）去表示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…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335878"/>
              </p:ext>
            </p:extLst>
          </p:nvPr>
        </p:nvGraphicFramePr>
        <p:xfrm>
          <a:off x="1426553" y="2529656"/>
          <a:ext cx="10257568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8427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2094249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2334892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照顧子女的工作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父親想怎樣分工？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母親想怎樣分工？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11) 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安排子女「放電」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與子女聊天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安排假日活動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14)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安排親子活動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15) 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處理與子女學校相關的事宜</a:t>
                      </a:r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﹙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如：簽通告、交費</a:t>
                      </a:r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﹚</a:t>
                      </a:r>
                      <a:endParaRPr lang="en-US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16)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處理與</a:t>
                      </a:r>
                      <a:r>
                        <a:rPr lang="zh-TW" altLang="en-US" sz="1800" dirty="0" smtClean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興趣</a:t>
                      </a:r>
                      <a:r>
                        <a:rPr lang="zh-TW" altLang="en-US" sz="1800" dirty="0" smtClean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班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相關的事宜</a:t>
                      </a: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﹙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如：調堂、交費</a:t>
                      </a: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﹚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17)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接送子女上學和</a:t>
                      </a:r>
                      <a:r>
                        <a:rPr lang="zh-TW" altLang="en-US" sz="1800" dirty="0" smtClean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上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課外活動班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18)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協助子女溫書和做功課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19)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參與子女學校舉辦的活動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4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處理子女升學問題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88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254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完成問卷後可以環繞以下問題作出討論：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父親和母親在照顧子女上有相似的期望嗎？雙方為每一項工作的評分相差多少？雙方在哪一項工作的評分出現最大的不同？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父親和母親在照顧子女方面的實際分工，與雙方期望有落差嗎？在哪一項工作的落差最為明顯？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回想過去一個月，父親和</a:t>
            </a:r>
            <a:r>
              <a:rPr lang="zh-TW" altLang="en-US" sz="2600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母親曾因為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在育兒分工持不同期望而產生衝突嗎？雙方如何處理這些衝突？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318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讚賞：彼此欣賞對方在照顧子女上的付出：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C33CCC-F3E0-4062-9F8D-A5A436C9B1F8}"/>
              </a:ext>
            </a:extLst>
          </p:cNvPr>
          <p:cNvSpPr txBox="1">
            <a:spLocks/>
          </p:cNvSpPr>
          <p:nvPr/>
        </p:nvSpPr>
        <p:spPr>
          <a:xfrm>
            <a:off x="765109" y="2089380"/>
            <a:ext cx="10515600" cy="1152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只要有你在家，孩子就會笑聲不斷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你真的很有幽默感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6F0D53B-BF0A-4EB4-86B6-0CCF062A5AA3}"/>
              </a:ext>
            </a:extLst>
          </p:cNvPr>
          <p:cNvSpPr txBox="1">
            <a:spLocks/>
          </p:cNvSpPr>
          <p:nvPr/>
        </p:nvSpPr>
        <p:spPr>
          <a:xfrm>
            <a:off x="801655" y="3241524"/>
            <a:ext cx="10515600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每天放工回家，無論你有多累，你都會準時和孩子談談上學的趣事</a:t>
            </a:r>
            <a:r>
              <a:rPr lang="zh-TW" altLang="en-US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。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你真的又堅毅又有愛心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692A84-D52E-48C8-90E9-87E3E896728D}"/>
              </a:ext>
            </a:extLst>
          </p:cNvPr>
          <p:cNvSpPr txBox="1">
            <a:spLocks/>
          </p:cNvSpPr>
          <p:nvPr/>
        </p:nvSpPr>
        <p:spPr>
          <a:xfrm>
            <a:off x="801655" y="4520988"/>
            <a:ext cx="10515600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 smtClean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在星期天</a:t>
            </a:r>
            <a:r>
              <a:rPr lang="zh-TW" altLang="en-US" sz="3400" b="1" dirty="0" smtClean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都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走去聽家長講座，學習支持仔仔發展的知識</a:t>
            </a:r>
            <a:r>
              <a:rPr lang="zh-TW" altLang="en-US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。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你真是個喜愛學習的家長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BA17F0-85E1-44DA-A73F-88DD614AE0CA}"/>
              </a:ext>
            </a:extLst>
          </p:cNvPr>
          <p:cNvSpPr/>
          <p:nvPr/>
        </p:nvSpPr>
        <p:spPr>
          <a:xfrm>
            <a:off x="838200" y="5946130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 (2018). </a:t>
            </a:r>
            <a:r>
              <a:rPr lang="en-US" sz="1400" i="1" dirty="0">
                <a:latin typeface="Century Gothic" panose="020B0502020202020204" pitchFamily="34" charset="0"/>
              </a:rPr>
              <a:t>The seven principles for making marriage work</a:t>
            </a:r>
            <a:r>
              <a:rPr lang="en-US" sz="1400" dirty="0">
                <a:latin typeface="Century Gothic" panose="020B0502020202020204" pitchFamily="34" charset="0"/>
              </a:rPr>
              <a:t>. </a:t>
            </a:r>
            <a:r>
              <a:rPr lang="en-US" sz="1400" dirty="0" err="1">
                <a:latin typeface="Century Gothic" panose="020B0502020202020204" pitchFamily="34" charset="0"/>
              </a:rPr>
              <a:t>Hachett</a:t>
            </a:r>
            <a:r>
              <a:rPr lang="en-US" sz="1400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J., &amp; Gottman, J. (2017). The natural principles of love. </a:t>
            </a:r>
            <a:r>
              <a:rPr lang="en-US" sz="1400" i="1" dirty="0">
                <a:latin typeface="Century Gothic" panose="020B0502020202020204" pitchFamily="34" charset="0"/>
              </a:rPr>
              <a:t>Journal of Family Theory &amp; Review, 9(1)</a:t>
            </a:r>
            <a:r>
              <a:rPr lang="en-US" sz="1400" dirty="0">
                <a:latin typeface="Century Gothic" panose="020B0502020202020204" pitchFamily="34" charset="0"/>
              </a:rPr>
              <a:t>, 7-26.</a:t>
            </a:r>
          </a:p>
        </p:txBody>
      </p:sp>
    </p:spTree>
    <p:extLst>
      <p:ext uri="{BB962C8B-B14F-4D97-AF65-F5344CB8AC3E}">
        <p14:creationId xmlns:p14="http://schemas.microsoft.com/office/powerpoint/2010/main" val="71902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199" y="6203044"/>
            <a:ext cx="10681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Rosen‐</a:t>
            </a:r>
            <a:r>
              <a:rPr lang="en-US" sz="1400" dirty="0" err="1">
                <a:latin typeface="Century Gothic" panose="020B0502020202020204" pitchFamily="34" charset="0"/>
              </a:rPr>
              <a:t>Grandon</a:t>
            </a:r>
            <a:r>
              <a:rPr lang="en-US" sz="1400" dirty="0">
                <a:latin typeface="Century Gothic" panose="020B0502020202020204" pitchFamily="34" charset="0"/>
              </a:rPr>
              <a:t>, J. R., Myers, J. E., &amp; Hattie, J. A. (2004). The relationship between marital characteristics, marital interaction processes, and marital satisfaction. </a:t>
            </a:r>
            <a:r>
              <a:rPr lang="en-US" sz="1400" i="1" dirty="0">
                <a:latin typeface="Century Gothic" panose="020B0502020202020204" pitchFamily="34" charset="0"/>
              </a:rPr>
              <a:t>Journal of Counseling &amp; Development, 82</a:t>
            </a:r>
            <a:r>
              <a:rPr lang="en-US" sz="1400" dirty="0">
                <a:latin typeface="Century Gothic" panose="020B0502020202020204" pitchFamily="34" charset="0"/>
              </a:rPr>
              <a:t>(1), 58-68.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87F90F2-954F-CDE8-6C6B-68AC80182266}"/>
              </a:ext>
            </a:extLst>
          </p:cNvPr>
          <p:cNvSpPr txBox="1">
            <a:spLocks/>
          </p:cNvSpPr>
          <p:nvPr/>
        </p:nvSpPr>
        <p:spPr>
          <a:xfrm>
            <a:off x="820799" y="924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1FC6A91-8D84-6FAA-AC07-0C84A7BA6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98" y="1837355"/>
            <a:ext cx="8446403" cy="4202827"/>
          </a:xfrm>
          <a:prstGeom prst="rect">
            <a:avLst/>
          </a:prstGeom>
        </p:spPr>
      </p:pic>
      <p:sp>
        <p:nvSpPr>
          <p:cNvPr id="95" name="內容版面配置區 2">
            <a:extLst>
              <a:ext uri="{FF2B5EF4-FFF2-40B4-BE49-F238E27FC236}">
                <a16:creationId xmlns:a16="http://schemas.microsoft.com/office/drawing/2014/main" id="{CB21B6E1-CC13-7FEE-9A5B-4FB64EA1E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404"/>
            <a:ext cx="10515600" cy="5679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讚賞：將伴侶的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外顯行為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與伴侶的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內在優點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連結起來：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8488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28ACD06-FFC4-44C1-8CE0-D6D2BAE55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660332"/>
              </p:ext>
            </p:extLst>
          </p:nvPr>
        </p:nvGraphicFramePr>
        <p:xfrm>
          <a:off x="1173411" y="1914355"/>
          <a:ext cx="10029373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722">
                  <a:extLst>
                    <a:ext uri="{9D8B030D-6E8A-4147-A177-3AD203B41FA5}">
                      <a16:colId xmlns:a16="http://schemas.microsoft.com/office/drawing/2014/main" val="54694340"/>
                    </a:ext>
                  </a:extLst>
                </a:gridCol>
                <a:gridCol w="5023651">
                  <a:extLst>
                    <a:ext uri="{9D8B030D-6E8A-4147-A177-3AD203B41FA5}">
                      <a16:colId xmlns:a16="http://schemas.microsoft.com/office/drawing/2014/main" val="18832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ebdings" panose="05030102010509060703" pitchFamily="18" charset="2"/>
                        <a:buNone/>
                      </a:pPr>
                      <a:r>
                        <a:rPr lang="zh-TW" altLang="en-US" sz="32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內在優點</a:t>
                      </a:r>
                      <a:endParaRPr lang="en-HK" sz="32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外顯行為</a:t>
                      </a:r>
                      <a:endParaRPr lang="en-HK" sz="32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25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優點一：</a:t>
                      </a: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179254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優點二：</a:t>
                      </a: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286697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優點三：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999912"/>
                  </a:ext>
                </a:extLst>
              </a:tr>
            </a:tbl>
          </a:graphicData>
        </a:graphic>
      </p:graphicFrame>
      <p:sp>
        <p:nvSpPr>
          <p:cNvPr id="10" name="標題 1">
            <a:extLst>
              <a:ext uri="{FF2B5EF4-FFF2-40B4-BE49-F238E27FC236}">
                <a16:creationId xmlns:a16="http://schemas.microsoft.com/office/drawing/2014/main" id="{39AE8AEE-60BD-6236-A438-0BF929990EFE}"/>
              </a:ext>
            </a:extLst>
          </p:cNvPr>
          <p:cNvSpPr txBox="1">
            <a:spLocks/>
          </p:cNvSpPr>
          <p:nvPr/>
        </p:nvSpPr>
        <p:spPr>
          <a:xfrm>
            <a:off x="820799" y="924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47A7065C-1BED-1F7E-9AF5-692F16397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404"/>
            <a:ext cx="10515600" cy="5679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將伴侶的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外顯行為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與伴侶的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內在優點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連結起來：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505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B440C7-A58D-410E-92BC-52BD0103C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5964"/>
              </p:ext>
            </p:extLst>
          </p:nvPr>
        </p:nvGraphicFramePr>
        <p:xfrm>
          <a:off x="1319112" y="1821835"/>
          <a:ext cx="623948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893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3781596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較負面的想法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伴侶沒有買文具給子女，但子女明天上課要用那件文具。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「他真是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一個自私的人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帶子女去公園後，回家見到另一半在玩手機。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從不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帶妹妹去公園，真是個不負責任的家長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」、「她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總是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在玩手機，整天只是顧自己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放工回家，伴侶沒有走出來問候。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「我辛苦放工回家就要照顧寶寶，他一句問候說話都沒有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一點都不關心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Feinberg, M. E., Kan, M. L., &amp; </a:t>
            </a:r>
            <a:r>
              <a:rPr lang="en-US" sz="1200" dirty="0" err="1">
                <a:latin typeface="Century Gothic" panose="020B0502020202020204" pitchFamily="34" charset="0"/>
              </a:rPr>
              <a:t>Goslin</a:t>
            </a:r>
            <a:r>
              <a:rPr lang="en-US" sz="1200" dirty="0">
                <a:latin typeface="Century Gothic" panose="020B0502020202020204" pitchFamily="34" charset="0"/>
              </a:rPr>
              <a:t>, M. C. (2009). Enhancing </a:t>
            </a:r>
            <a:r>
              <a:rPr lang="en-US" sz="1200" dirty="0" err="1">
                <a:latin typeface="Century Gothic" panose="020B0502020202020204" pitchFamily="34" charset="0"/>
              </a:rPr>
              <a:t>coparenting</a:t>
            </a:r>
            <a:r>
              <a:rPr lang="en-US" sz="1200" dirty="0">
                <a:latin typeface="Century Gothic" panose="020B0502020202020204" pitchFamily="34" charset="0"/>
              </a:rPr>
              <a:t>, parenting, and child self-regulation: Effects of Family Foundations 1 year after birth. </a:t>
            </a:r>
            <a:r>
              <a:rPr lang="en-US" sz="1200" i="1" dirty="0">
                <a:latin typeface="Century Gothic" panose="020B0502020202020204" pitchFamily="34" charset="0"/>
              </a:rPr>
              <a:t>Prevention Science, 10, </a:t>
            </a:r>
            <a:r>
              <a:rPr lang="en-US" sz="1200" dirty="0">
                <a:latin typeface="Century Gothic" panose="020B0502020202020204" pitchFamily="34" charset="0"/>
              </a:rPr>
              <a:t>276-285. 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91" y="1259948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常見的負面想法：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117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B440C7-A58D-410E-92BC-52BD0103C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59388"/>
              </p:ext>
            </p:extLst>
          </p:nvPr>
        </p:nvGraphicFramePr>
        <p:xfrm>
          <a:off x="1319112" y="1821835"/>
          <a:ext cx="6239489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893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3781596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較負面的想法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伴侶沒有買文具給子女，但子女明天上課要用那件文具。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「他真是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一個自私的人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699928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帶子女去公園後，回家見到另一半在玩手機。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從不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帶妹妹去公園，真是個不負責任的家長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」、「她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總是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在玩手機，整天只是顧自己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放工回家，伴侶沒有走出來問候。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「我辛苦放工回家就要照顧寶寶，他一句問候說話都沒有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一點都不關心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Feinberg, M. E., Kan, M. L., &amp; </a:t>
            </a:r>
            <a:r>
              <a:rPr lang="en-US" sz="1200" dirty="0" err="1">
                <a:latin typeface="Century Gothic" panose="020B0502020202020204" pitchFamily="34" charset="0"/>
              </a:rPr>
              <a:t>Goslin</a:t>
            </a:r>
            <a:r>
              <a:rPr lang="en-US" sz="1200" dirty="0">
                <a:latin typeface="Century Gothic" panose="020B0502020202020204" pitchFamily="34" charset="0"/>
              </a:rPr>
              <a:t>, M. C. (2009). Enhancing </a:t>
            </a:r>
            <a:r>
              <a:rPr lang="en-US" sz="1200" dirty="0" err="1">
                <a:latin typeface="Century Gothic" panose="020B0502020202020204" pitchFamily="34" charset="0"/>
              </a:rPr>
              <a:t>coparenting</a:t>
            </a:r>
            <a:r>
              <a:rPr lang="en-US" sz="1200" dirty="0">
                <a:latin typeface="Century Gothic" panose="020B0502020202020204" pitchFamily="34" charset="0"/>
              </a:rPr>
              <a:t>, parenting, and child self-regulation: Effects of Family Foundations 1 year after birth. </a:t>
            </a:r>
            <a:r>
              <a:rPr lang="en-US" sz="1200" i="1" dirty="0">
                <a:latin typeface="Century Gothic" panose="020B0502020202020204" pitchFamily="34" charset="0"/>
              </a:rPr>
              <a:t>Prevention Science, 10, </a:t>
            </a:r>
            <a:r>
              <a:rPr lang="en-US" sz="1200" dirty="0">
                <a:latin typeface="Century Gothic" panose="020B0502020202020204" pitchFamily="34" charset="0"/>
              </a:rPr>
              <a:t>276-285. 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91" y="1259948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運用正面想法取代負面想法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94C8A5D-C13B-451E-B434-A39845558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98592"/>
              </p:ext>
            </p:extLst>
          </p:nvPr>
        </p:nvGraphicFramePr>
        <p:xfrm>
          <a:off x="7665513" y="1828027"/>
          <a:ext cx="4300628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628">
                  <a:extLst>
                    <a:ext uri="{9D8B030D-6E8A-4147-A177-3AD203B41FA5}">
                      <a16:colId xmlns:a16="http://schemas.microsoft.com/office/drawing/2014/main" val="637955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較正面的想法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498918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在這一件事情上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疏忽了。他可能一時間忘記了。」</a:t>
                      </a:r>
                      <a:endParaRPr lang="en-US" altLang="zh-TW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也有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帶妹妹去興趣班，但我想她和我一起帶妹妹去公園。」、「她每天留在家中照顧妹妹的生活起居，她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也需要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me time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。」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320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平時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我放工回家他都會跟我傾計。我猜他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今天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可能有東西要急著要完成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1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57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639" y="1807551"/>
            <a:ext cx="10515600" cy="2142871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「當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具體形容伴侶的負面行為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我覺得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描述自己的內心感受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描述自己覺得負面行為的負面影響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我希望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提出自己的期望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</p:txBody>
      </p:sp>
      <p:sp>
        <p:nvSpPr>
          <p:cNvPr id="6" name="文字方塊 4">
            <a:extLst>
              <a:ext uri="{FF2B5EF4-FFF2-40B4-BE49-F238E27FC236}">
                <a16:creationId xmlns:a16="http://schemas.microsoft.com/office/drawing/2014/main" id="{C723E41D-74D2-A3D1-CF7F-A6B0C0CD8080}"/>
              </a:ext>
            </a:extLst>
          </p:cNvPr>
          <p:cNvSpPr txBox="1"/>
          <p:nvPr/>
        </p:nvSpPr>
        <p:spPr>
          <a:xfrm>
            <a:off x="838200" y="6088271"/>
            <a:ext cx="10981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 err="1">
                <a:latin typeface="Century Gothic" panose="020B0502020202020204" pitchFamily="34" charset="0"/>
              </a:rPr>
              <a:t>Erford</a:t>
            </a:r>
            <a:r>
              <a:rPr lang="en-US" altLang="zh-TW" sz="1400" dirty="0">
                <a:latin typeface="Century Gothic" panose="020B0502020202020204" pitchFamily="34" charset="0"/>
              </a:rPr>
              <a:t>, B. T. (2010). </a:t>
            </a:r>
            <a:r>
              <a:rPr lang="en-US" altLang="zh-TW" sz="1400" i="1" dirty="0">
                <a:latin typeface="Century Gothic" panose="020B0502020202020204" pitchFamily="34" charset="0"/>
              </a:rPr>
              <a:t>I-messages. 35 techniques every counselor should know</a:t>
            </a:r>
            <a:r>
              <a:rPr lang="en-US" altLang="zh-TW" sz="1400" dirty="0">
                <a:latin typeface="Century Gothic" panose="020B0502020202020204" pitchFamily="34" charset="0"/>
              </a:rPr>
              <a:t>. Pearson.</a:t>
            </a:r>
            <a:endParaRPr lang="en-HK" sz="1400" dirty="0">
              <a:latin typeface="Century Gothic" panose="020B0502020202020204" pitchFamily="34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1F93A0AD-1AB1-C50A-0A3A-F5FA7013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7B8878C1-D5AF-4DE2-3D2D-EE5BA0530B5D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運用「我」訊息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573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endParaRPr lang="zh-HK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556"/>
            <a:ext cx="10515600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了解父母親之間合作的重要性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了解加強父母親之間合作的方法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掌握處理因照顧子女而產生衝突的技巧</a:t>
            </a:r>
          </a:p>
          <a:p>
            <a:pPr>
              <a:buFont typeface="Wingdings" panose="05000000000000000000" pitchFamily="2" charset="2"/>
              <a:buChar char=""/>
            </a:pP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850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386862"/>
              </p:ext>
            </p:extLst>
          </p:nvPr>
        </p:nvGraphicFramePr>
        <p:xfrm>
          <a:off x="937391" y="1827899"/>
          <a:ext cx="10748579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875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804704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「我」訊息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伴侶沒有買文具給孩子，但子女明天上課要用那件文具。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「當你剛才告訴我你沒有買文具給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仔時，我覺得有點失望，因為我怕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仔明天上課沒有文具用。我希望你下次可以在手機加入提示訊息。」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帶子女去公園後，回家見到另一半在玩手機。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「上星期當我帶妹妹去公園後見你在家玩手機，我心裡突然覺得很想念你，因為我想你、我和妹妹三個人有多點時間在一起。我希望我們這個月找個機會三個人一起去公園玩。」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放工回家，伴侶沒有走出來問候。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「昨天當我放工回家，見你沒有出來跟我說話，我覺得有點孤單，因為我很想回家就見到你，就算你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say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hi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我都會很高興。我希望先跟我打聲招呼才繼續工作。」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7" name="標題 1">
            <a:extLst>
              <a:ext uri="{FF2B5EF4-FFF2-40B4-BE49-F238E27FC236}">
                <a16:creationId xmlns:a16="http://schemas.microsoft.com/office/drawing/2014/main" id="{8125882C-2193-78BC-0901-005C7BCD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88F405F6-7BE5-F684-3AA1-E1B056A102D4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運用「我」訊息：具體清楚地表達自己的想法和感受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4">
            <a:extLst>
              <a:ext uri="{FF2B5EF4-FFF2-40B4-BE49-F238E27FC236}">
                <a16:creationId xmlns:a16="http://schemas.microsoft.com/office/drawing/2014/main" id="{2F5210D4-FC14-83A7-63BF-419D1B6873C6}"/>
              </a:ext>
            </a:extLst>
          </p:cNvPr>
          <p:cNvSpPr txBox="1"/>
          <p:nvPr/>
        </p:nvSpPr>
        <p:spPr>
          <a:xfrm>
            <a:off x="821160" y="6387086"/>
            <a:ext cx="10981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 err="1">
                <a:latin typeface="Century Gothic" panose="020B0502020202020204" pitchFamily="34" charset="0"/>
              </a:rPr>
              <a:t>Erford</a:t>
            </a:r>
            <a:r>
              <a:rPr lang="en-US" altLang="zh-TW" sz="1400" dirty="0">
                <a:latin typeface="Century Gothic" panose="020B0502020202020204" pitchFamily="34" charset="0"/>
              </a:rPr>
              <a:t>, B. T. (2010). </a:t>
            </a:r>
            <a:r>
              <a:rPr lang="en-US" altLang="zh-TW" sz="1400" i="1" dirty="0">
                <a:latin typeface="Century Gothic" panose="020B0502020202020204" pitchFamily="34" charset="0"/>
              </a:rPr>
              <a:t>I-messages. 35 techniques every counselor should know</a:t>
            </a:r>
            <a:r>
              <a:rPr lang="en-US" altLang="zh-TW" sz="1400" dirty="0">
                <a:latin typeface="Century Gothic" panose="020B0502020202020204" pitchFamily="34" charset="0"/>
              </a:rPr>
              <a:t>. Pearson.</a:t>
            </a:r>
            <a:endParaRPr lang="en-H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79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61885"/>
              </p:ext>
            </p:extLst>
          </p:nvPr>
        </p:nvGraphicFramePr>
        <p:xfrm>
          <a:off x="952525" y="1946832"/>
          <a:ext cx="10748579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599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301980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「我」訊息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明天便是考試週，伴侶還跟子女打機。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伴侶沒有準時到學校接子女放學，子女在學校等了一個小時。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當我教導子女做功課而感到生氣時，伴侶還責怪我。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3" name="標題 1">
            <a:extLst>
              <a:ext uri="{FF2B5EF4-FFF2-40B4-BE49-F238E27FC236}">
                <a16:creationId xmlns:a16="http://schemas.microsoft.com/office/drawing/2014/main" id="{26DDEADD-1531-CDBD-91FF-C629D5A8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FD8CD9D6-F662-97D7-F559-1F79D8DB4F59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運用「我」訊息：具體清楚地表達自己的想法和感受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2711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41260"/>
              </p:ext>
            </p:extLst>
          </p:nvPr>
        </p:nvGraphicFramePr>
        <p:xfrm>
          <a:off x="970455" y="1830291"/>
          <a:ext cx="10748579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599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301980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「我」訊息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這幾天放工回家，都看見伴侶買了很多零食給子女。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伴侶已經連續多天沒有回家吃晚飯。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伴侶替子女在週未安排了各式各樣的補習班和興趣班。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3" name="標題 1">
            <a:extLst>
              <a:ext uri="{FF2B5EF4-FFF2-40B4-BE49-F238E27FC236}">
                <a16:creationId xmlns:a16="http://schemas.microsoft.com/office/drawing/2014/main" id="{2748AC5D-0C97-0593-4C68-84FA4E5F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231B19CD-9DC8-4A43-B6E8-B190698C5DA3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運用「我」訊息：具體清楚地表達自己的想法和感受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3730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455" y="1201588"/>
            <a:ext cx="10515600" cy="567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了解自己在衝突中展現的溝通風格：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EC5148C-39AA-4007-B151-38232A56DF3C}"/>
              </a:ext>
            </a:extLst>
          </p:cNvPr>
          <p:cNvCxnSpPr>
            <a:cxnSpLocks/>
          </p:cNvCxnSpPr>
          <p:nvPr/>
        </p:nvCxnSpPr>
        <p:spPr>
          <a:xfrm>
            <a:off x="3229561" y="5880846"/>
            <a:ext cx="50627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6FBAF61-9D57-41A4-98AE-6AE04C0A716A}"/>
              </a:ext>
            </a:extLst>
          </p:cNvPr>
          <p:cNvCxnSpPr>
            <a:cxnSpLocks/>
          </p:cNvCxnSpPr>
          <p:nvPr/>
        </p:nvCxnSpPr>
        <p:spPr>
          <a:xfrm flipV="1">
            <a:off x="3229561" y="1961473"/>
            <a:ext cx="0" cy="39193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418220A-0CB6-47DC-B0D9-601A1FF9881C}"/>
              </a:ext>
            </a:extLst>
          </p:cNvPr>
          <p:cNvSpPr/>
          <p:nvPr/>
        </p:nvSpPr>
        <p:spPr>
          <a:xfrm>
            <a:off x="1066800" y="1961473"/>
            <a:ext cx="2034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我有多在意自己的想法和需要</a:t>
            </a:r>
            <a:endParaRPr lang="en-HK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990067-9250-49DF-8138-6C4CF620F6AB}"/>
              </a:ext>
            </a:extLst>
          </p:cNvPr>
          <p:cNvSpPr/>
          <p:nvPr/>
        </p:nvSpPr>
        <p:spPr>
          <a:xfrm>
            <a:off x="8292353" y="5474952"/>
            <a:ext cx="2034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我有多在意伴侶的想法和需要</a:t>
            </a:r>
            <a:endParaRPr lang="en-HK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AB980E-FBF0-4DE8-8DEE-04D59A303D69}"/>
              </a:ext>
            </a:extLst>
          </p:cNvPr>
          <p:cNvSpPr/>
          <p:nvPr/>
        </p:nvSpPr>
        <p:spPr>
          <a:xfrm>
            <a:off x="6839375" y="4609079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遷就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6B2937-C5BC-4F8F-A53E-B04BDB142F2B}"/>
              </a:ext>
            </a:extLst>
          </p:cNvPr>
          <p:cNvSpPr/>
          <p:nvPr/>
        </p:nvSpPr>
        <p:spPr>
          <a:xfrm>
            <a:off x="6839375" y="2211917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協作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DD8580-7A51-4FA1-A9AB-7D1936C5443B}"/>
              </a:ext>
            </a:extLst>
          </p:cNvPr>
          <p:cNvSpPr/>
          <p:nvPr/>
        </p:nvSpPr>
        <p:spPr>
          <a:xfrm>
            <a:off x="5279532" y="3315010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妥協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261895-696B-42CD-8CAB-41A4A577FE85}"/>
              </a:ext>
            </a:extLst>
          </p:cNvPr>
          <p:cNvSpPr/>
          <p:nvPr/>
        </p:nvSpPr>
        <p:spPr>
          <a:xfrm>
            <a:off x="3845876" y="4583190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迴避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490610-B76F-48D9-B137-2B0E7559194D}"/>
              </a:ext>
            </a:extLst>
          </p:cNvPr>
          <p:cNvSpPr/>
          <p:nvPr/>
        </p:nvSpPr>
        <p:spPr>
          <a:xfrm>
            <a:off x="3845876" y="2257791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777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566" y="2035343"/>
            <a:ext cx="9597911" cy="904951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協作型和妥協型都能平衡雙方的需要，所以能夠加強父母親之間的合作度，減少因為衝突而出現的負面情緒。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D1F50EAE-9DCE-B497-D6F1-A9ABD31B964C}"/>
              </a:ext>
            </a:extLst>
          </p:cNvPr>
          <p:cNvSpPr txBox="1">
            <a:spLocks/>
          </p:cNvSpPr>
          <p:nvPr/>
        </p:nvSpPr>
        <p:spPr>
          <a:xfrm>
            <a:off x="1473566" y="3056416"/>
            <a:ext cx="9597911" cy="131823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競爭型容易出現「家衰口不停」或「一強一弱」的局面，子女可能會覺得自己令到父母不和，亦可能失去對較「弱」那一位父母的尊重。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7E8C8047-F2C8-D2C5-3564-B45E2BBDA83B}"/>
              </a:ext>
            </a:extLst>
          </p:cNvPr>
          <p:cNvSpPr txBox="1">
            <a:spLocks/>
          </p:cNvSpPr>
          <p:nvPr/>
        </p:nvSpPr>
        <p:spPr>
          <a:xfrm>
            <a:off x="1473566" y="4548291"/>
            <a:ext cx="9597911" cy="103020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迴避型和遷就型容易出現「一強一弱」的局面，子女可能失去對較「弱」那一位父母的尊重。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CB885BA-0E5C-9F0B-0001-9796678F7217}"/>
              </a:ext>
            </a:extLst>
          </p:cNvPr>
          <p:cNvSpPr txBox="1">
            <a:spLocks/>
          </p:cNvSpPr>
          <p:nvPr/>
        </p:nvSpPr>
        <p:spPr>
          <a:xfrm>
            <a:off x="977033" y="1438739"/>
            <a:ext cx="10515600" cy="596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不同的衝突風格可能對子女的影響：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E9E8D2E3-2224-D609-5842-86EC57605601}"/>
              </a:ext>
            </a:extLst>
          </p:cNvPr>
          <p:cNvSpPr/>
          <p:nvPr/>
        </p:nvSpPr>
        <p:spPr>
          <a:xfrm>
            <a:off x="838199" y="5904196"/>
            <a:ext cx="10515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Gottman, J. M. &amp; Silver, N. (2015). The seven principles for making marriage work. Seven Dials.</a:t>
            </a:r>
          </a:p>
        </p:txBody>
      </p:sp>
    </p:spTree>
    <p:extLst>
      <p:ext uri="{BB962C8B-B14F-4D97-AF65-F5344CB8AC3E}">
        <p14:creationId xmlns:p14="http://schemas.microsoft.com/office/powerpoint/2010/main" val="3752874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處理因照顧子女而產生衝突的技巧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32" y="1353832"/>
            <a:ext cx="10515600" cy="5966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嘗試改變自己的衝突風格：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38199" y="6009450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BAAA2-8D89-438C-E9B1-FF80D39F1D2E}"/>
              </a:ext>
            </a:extLst>
          </p:cNvPr>
          <p:cNvSpPr txBox="1">
            <a:spLocks/>
          </p:cNvSpPr>
          <p:nvPr/>
        </p:nvSpPr>
        <p:spPr>
          <a:xfrm>
            <a:off x="1381947" y="3144267"/>
            <a:ext cx="9762371" cy="1592193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競爭型：需要在衝突中主動邀請別人表達他們的想法和需要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迴避型：需要採取積極的態度，主動表達自己的想法和需要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遷就型：需要重視自己的想法和需要，鼓起勇氣的去表達自己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5BF4A76-6264-9122-4DAA-C751861B83FE}"/>
              </a:ext>
            </a:extLst>
          </p:cNvPr>
          <p:cNvSpPr txBox="1"/>
          <p:nvPr/>
        </p:nvSpPr>
        <p:spPr>
          <a:xfrm>
            <a:off x="1381948" y="1940504"/>
            <a:ext cx="9762370" cy="89255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協作型：一般能想出令雙方都滿意的「雙贏」科案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妥協型：需要再多想想，還有沒有更加「雙贏」的結果。</a:t>
            </a:r>
          </a:p>
        </p:txBody>
      </p:sp>
    </p:spTree>
    <p:extLst>
      <p:ext uri="{BB962C8B-B14F-4D97-AF65-F5344CB8AC3E}">
        <p14:creationId xmlns:p14="http://schemas.microsoft.com/office/powerpoint/2010/main" val="19017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788" y="233557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總結</a:t>
            </a:r>
            <a:endParaRPr lang="zh-HK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788" y="1633053"/>
            <a:ext cx="10752424" cy="4814328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了解父母親之間合作的重要性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父母親合作程度和衝突程度影響子女的心理健康、行為和成長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了解加強父母親之間合作的方法</a:t>
            </a: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期望一致：探討雙方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認為在育兒上最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期望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分工清晰：探討在照顧子女上，雙方認為最適合的分工是什麼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讚賞：留心伴侶外顯的正面行為，並將之連結到伴侶的內在性格和優點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掌握處理因照顧子女而產生衝突的技巧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正面想法：用正面想法去取代負面想法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HK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HK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訊息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：「當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我覺得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我希望你可以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了解自己在衝突中展現的溝通風格：盡量尋找雙方都十分滿意的「雙贏」結果</a:t>
            </a:r>
            <a:endParaRPr lang="zh-HK" altLang="en-US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111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父母親之間合作的重要性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776605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Teubert</a:t>
            </a:r>
            <a:r>
              <a:rPr lang="en-US" sz="1400" dirty="0">
                <a:latin typeface="Century Gothic" panose="020B0502020202020204" pitchFamily="34" charset="0"/>
              </a:rPr>
              <a:t>, D., &amp; </a:t>
            </a:r>
            <a:r>
              <a:rPr lang="en-US" sz="1400" dirty="0" err="1">
                <a:latin typeface="Century Gothic" panose="020B0502020202020204" pitchFamily="34" charset="0"/>
              </a:rPr>
              <a:t>Pinquart</a:t>
            </a:r>
            <a:r>
              <a:rPr lang="en-US" sz="1400" dirty="0">
                <a:latin typeface="Century Gothic" panose="020B0502020202020204" pitchFamily="34" charset="0"/>
              </a:rPr>
              <a:t>, M. (2010). The association between </a:t>
            </a:r>
            <a:r>
              <a:rPr lang="en-US" sz="1400" dirty="0" err="1">
                <a:latin typeface="Century Gothic" panose="020B0502020202020204" pitchFamily="34" charset="0"/>
              </a:rPr>
              <a:t>coparenting</a:t>
            </a:r>
            <a:r>
              <a:rPr lang="en-US" sz="1400" dirty="0">
                <a:latin typeface="Century Gothic" panose="020B0502020202020204" pitchFamily="34" charset="0"/>
              </a:rPr>
              <a:t> and child adjustment: A meta-analysis. </a:t>
            </a:r>
            <a:r>
              <a:rPr lang="en-US" sz="1400" i="1" dirty="0">
                <a:latin typeface="Century Gothic" panose="020B0502020202020204" pitchFamily="34" charset="0"/>
              </a:rPr>
              <a:t>Parenting: Science and Practice, 10</a:t>
            </a:r>
            <a:r>
              <a:rPr lang="en-US" sz="1400" dirty="0">
                <a:latin typeface="Century Gothic" panose="020B0502020202020204" pitchFamily="34" charset="0"/>
              </a:rPr>
              <a:t>(4), 286-307.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BC167D9-868D-498C-B885-17323EB00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42510" cy="290774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父母親之間的合作關係較融洽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子女與同儕關係較好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子女較懂得處理衝突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子女的學校成績較好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子女的行為問題較少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7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969654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Margolin</a:t>
            </a:r>
            <a:r>
              <a:rPr lang="en-US" sz="1400" dirty="0">
                <a:latin typeface="Century Gothic" panose="020B0502020202020204" pitchFamily="34" charset="0"/>
              </a:rPr>
              <a:t> G., </a:t>
            </a:r>
            <a:r>
              <a:rPr lang="en-US" sz="1400" dirty="0" err="1">
                <a:latin typeface="Century Gothic" panose="020B0502020202020204" pitchFamily="34" charset="0"/>
              </a:rPr>
              <a:t>Gordis</a:t>
            </a:r>
            <a:r>
              <a:rPr lang="en-US" sz="1400" dirty="0">
                <a:latin typeface="Century Gothic" panose="020B0502020202020204" pitchFamily="34" charset="0"/>
              </a:rPr>
              <a:t> E. B., &amp; John, R. S. (2001). Coparenting: A link between marital conflict and parenting in two-parent families. </a:t>
            </a:r>
            <a:r>
              <a:rPr lang="en-US" sz="1400" i="1" dirty="0">
                <a:latin typeface="Century Gothic" panose="020B0502020202020204" pitchFamily="34" charset="0"/>
              </a:rPr>
              <a:t>Journal of Family Psychology, 15</a:t>
            </a:r>
            <a:r>
              <a:rPr lang="en-US" sz="1400" dirty="0">
                <a:latin typeface="Century Gothic" panose="020B0502020202020204" pitchFamily="34" charset="0"/>
              </a:rPr>
              <a:t>(1), 3-21.</a:t>
            </a: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B3BA3BB6-EF8F-4AD4-70DF-54383509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父母親之間合作的重要性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743D05D8-9E73-891C-90C1-E3B89848A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88" y="1612942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父母親合作小問卷的計分方法：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A37D403-9F78-F493-7C7F-CC93B68AC214}"/>
              </a:ext>
            </a:extLst>
          </p:cNvPr>
          <p:cNvSpPr txBox="1">
            <a:spLocks/>
          </p:cNvSpPr>
          <p:nvPr/>
        </p:nvSpPr>
        <p:spPr>
          <a:xfrm>
            <a:off x="979828" y="2180893"/>
            <a:ext cx="10052177" cy="3213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將單數問題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即問題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3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7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9﹚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及雙數問題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問題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2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4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6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8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10﹚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的評分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分別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加起來。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單數問題代表父母之間的合作程度，雙數問題則代表父母在照顧子女上的衝突程度。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en-US" altLang="zh-TW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分或以上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的合作程度表示父母親合作良好，</a:t>
            </a:r>
            <a:r>
              <a:rPr lang="en-US" altLang="zh-TW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分或以下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的衝突程度表示父母親合作良好。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171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969654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Margolin</a:t>
            </a:r>
            <a:r>
              <a:rPr lang="en-US" sz="1400" dirty="0">
                <a:latin typeface="Century Gothic" panose="020B0502020202020204" pitchFamily="34" charset="0"/>
              </a:rPr>
              <a:t> G., </a:t>
            </a:r>
            <a:r>
              <a:rPr lang="en-US" sz="1400" dirty="0" err="1">
                <a:latin typeface="Century Gothic" panose="020B0502020202020204" pitchFamily="34" charset="0"/>
              </a:rPr>
              <a:t>Gordis</a:t>
            </a:r>
            <a:r>
              <a:rPr lang="en-US" sz="1400" dirty="0">
                <a:latin typeface="Century Gothic" panose="020B0502020202020204" pitchFamily="34" charset="0"/>
              </a:rPr>
              <a:t> E. B., &amp; John, R. S. (2001). Coparenting: A link between marital conflict and parenting in two-parent families. </a:t>
            </a:r>
            <a:r>
              <a:rPr lang="en-US" sz="1400" i="1" dirty="0">
                <a:latin typeface="Century Gothic" panose="020B0502020202020204" pitchFamily="34" charset="0"/>
              </a:rPr>
              <a:t>Journal of Family Psychology, 15</a:t>
            </a:r>
            <a:r>
              <a:rPr lang="en-US" sz="1400" dirty="0">
                <a:latin typeface="Century Gothic" panose="020B0502020202020204" pitchFamily="34" charset="0"/>
              </a:rPr>
              <a:t>(1), 3-21.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92983033"/>
              </p:ext>
            </p:extLst>
          </p:nvPr>
        </p:nvGraphicFramePr>
        <p:xfrm>
          <a:off x="2463760" y="9346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標題 1">
            <a:extLst>
              <a:ext uri="{FF2B5EF4-FFF2-40B4-BE49-F238E27FC236}">
                <a16:creationId xmlns:a16="http://schemas.microsoft.com/office/drawing/2014/main" id="{745444CD-1F51-E3B4-1E80-D8BB59F5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父母親之間合作的重要性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CD3088B6-50E9-6684-5129-F147422C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43" y="150569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父母親合作的兩個向度：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7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199" y="6215876"/>
            <a:ext cx="105156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 M. &amp; Silver, N. (2015). </a:t>
            </a:r>
            <a:r>
              <a:rPr lang="en-US" sz="1400" i="1" dirty="0">
                <a:latin typeface="Century Gothic" panose="020B0502020202020204" pitchFamily="34" charset="0"/>
              </a:rPr>
              <a:t>The seven principles for making marriage work</a:t>
            </a:r>
            <a:r>
              <a:rPr lang="en-US" sz="1400" dirty="0">
                <a:latin typeface="Century Gothic" panose="020B0502020202020204" pitchFamily="34" charset="0"/>
              </a:rPr>
              <a:t>. Seven Dials.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EC37A627-4B99-405D-AF75-59DBEB616BEF}"/>
              </a:ext>
            </a:extLst>
          </p:cNvPr>
          <p:cNvSpPr txBox="1">
            <a:spLocks/>
          </p:cNvSpPr>
          <p:nvPr/>
        </p:nvSpPr>
        <p:spPr>
          <a:xfrm>
            <a:off x="4095894" y="1720086"/>
            <a:ext cx="40277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「一強一弱」型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父母其中一方處於強勢，經常運用言語攻擊另一方。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970CABE3-149B-4C5E-A3AC-9A817EC70735}"/>
              </a:ext>
            </a:extLst>
          </p:cNvPr>
          <p:cNvSpPr txBox="1">
            <a:spLocks/>
          </p:cNvSpPr>
          <p:nvPr/>
        </p:nvSpPr>
        <p:spPr>
          <a:xfrm>
            <a:off x="8003865" y="1710829"/>
            <a:ext cx="4027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「子女大過天」型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父母除了子女之外沒有其他話題。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D4485F4-75CA-4BFB-94AC-40B3D8D2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22" y="1729343"/>
            <a:ext cx="4027714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「家衰口不停」型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父母經常吵架或冷戰。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C43B7D1-4E91-4EA9-9B55-FD621CF1930C}"/>
              </a:ext>
            </a:extLst>
          </p:cNvPr>
          <p:cNvGrpSpPr/>
          <p:nvPr/>
        </p:nvGrpSpPr>
        <p:grpSpPr>
          <a:xfrm>
            <a:off x="220580" y="3445184"/>
            <a:ext cx="4027714" cy="2564940"/>
            <a:chOff x="220580" y="3445184"/>
            <a:chExt cx="4027714" cy="2564940"/>
          </a:xfrm>
        </p:grpSpPr>
        <p:sp>
          <p:nvSpPr>
            <p:cNvPr id="34" name="Content Placeholder 2">
              <a:extLst>
                <a:ext uri="{FF2B5EF4-FFF2-40B4-BE49-F238E27FC236}">
                  <a16:creationId xmlns:a16="http://schemas.microsoft.com/office/drawing/2014/main" id="{B5858F35-8395-4861-8416-61A5C10E0F41}"/>
                </a:ext>
              </a:extLst>
            </p:cNvPr>
            <p:cNvSpPr txBox="1">
              <a:spLocks/>
            </p:cNvSpPr>
            <p:nvPr/>
          </p:nvSpPr>
          <p:spPr>
            <a:xfrm>
              <a:off x="220580" y="4237076"/>
              <a:ext cx="4027714" cy="1773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buFont typeface="Wingdings" panose="05000000000000000000" pitchFamily="2" charset="2"/>
                <a:buChar char=""/>
              </a:pPr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子女感到害怕或惶恐不安，或感到內疚，覺得自己令到父母不和。</a:t>
              </a:r>
              <a:endPara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35" name="Arrow: Down 5">
              <a:extLst>
                <a:ext uri="{FF2B5EF4-FFF2-40B4-BE49-F238E27FC236}">
                  <a16:creationId xmlns:a16="http://schemas.microsoft.com/office/drawing/2014/main" id="{CA8DD21C-9734-4830-84C3-7A9FDFF549B9}"/>
                </a:ext>
              </a:extLst>
            </p:cNvPr>
            <p:cNvSpPr/>
            <p:nvPr/>
          </p:nvSpPr>
          <p:spPr>
            <a:xfrm>
              <a:off x="2234437" y="3445184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AB3B07-D887-4A39-B466-DC566C4E17D5}"/>
              </a:ext>
            </a:extLst>
          </p:cNvPr>
          <p:cNvGrpSpPr/>
          <p:nvPr/>
        </p:nvGrpSpPr>
        <p:grpSpPr>
          <a:xfrm>
            <a:off x="4215636" y="3397852"/>
            <a:ext cx="4027713" cy="3095023"/>
            <a:chOff x="4215636" y="3397852"/>
            <a:chExt cx="4027713" cy="3095023"/>
          </a:xfrm>
        </p:grpSpPr>
        <p:sp>
          <p:nvSpPr>
            <p:cNvPr id="37" name="Content Placeholder 2">
              <a:extLst>
                <a:ext uri="{FF2B5EF4-FFF2-40B4-BE49-F238E27FC236}">
                  <a16:creationId xmlns:a16="http://schemas.microsoft.com/office/drawing/2014/main" id="{245911E1-1E5D-4C3C-83D7-9D827C4E7B94}"/>
                </a:ext>
              </a:extLst>
            </p:cNvPr>
            <p:cNvSpPr txBox="1">
              <a:spLocks/>
            </p:cNvSpPr>
            <p:nvPr/>
          </p:nvSpPr>
          <p:spPr>
            <a:xfrm>
              <a:off x="4215636" y="4174063"/>
              <a:ext cx="4027713" cy="23188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子女察覺到家裡是誰「話事」，慢慢失去對較「弱」那一位父母的尊重。</a:t>
              </a:r>
              <a:endParaRPr lang="en-US" altLang="zh-TW" sz="30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38" name="Arrow: Down 11">
              <a:extLst>
                <a:ext uri="{FF2B5EF4-FFF2-40B4-BE49-F238E27FC236}">
                  <a16:creationId xmlns:a16="http://schemas.microsoft.com/office/drawing/2014/main" id="{75BF0333-A2C1-483F-87BF-9DE2567D8277}"/>
                </a:ext>
              </a:extLst>
            </p:cNvPr>
            <p:cNvSpPr/>
            <p:nvPr/>
          </p:nvSpPr>
          <p:spPr>
            <a:xfrm>
              <a:off x="5990008" y="3397852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3714E29-B64B-4EBB-8FD9-88879CCF4CE7}"/>
              </a:ext>
            </a:extLst>
          </p:cNvPr>
          <p:cNvGrpSpPr/>
          <p:nvPr/>
        </p:nvGrpSpPr>
        <p:grpSpPr>
          <a:xfrm>
            <a:off x="7978552" y="3335567"/>
            <a:ext cx="4027714" cy="2871052"/>
            <a:chOff x="8003865" y="3358044"/>
            <a:chExt cx="4027714" cy="2871052"/>
          </a:xfrm>
        </p:grpSpPr>
        <p:sp>
          <p:nvSpPr>
            <p:cNvPr id="40" name="Content Placeholder 2">
              <a:extLst>
                <a:ext uri="{FF2B5EF4-FFF2-40B4-BE49-F238E27FC236}">
                  <a16:creationId xmlns:a16="http://schemas.microsoft.com/office/drawing/2014/main" id="{D31441E1-632C-4A5C-A5BE-FDBCB0B6778E}"/>
                </a:ext>
              </a:extLst>
            </p:cNvPr>
            <p:cNvSpPr txBox="1">
              <a:spLocks/>
            </p:cNvSpPr>
            <p:nvPr/>
          </p:nvSpPr>
          <p:spPr>
            <a:xfrm>
              <a:off x="8003865" y="4188592"/>
              <a:ext cx="4027714" cy="20405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buFont typeface="Wingdings" panose="05000000000000000000" pitchFamily="2" charset="2"/>
                <a:buChar char=""/>
              </a:pPr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隨著年紀增長，子女慢慢因為被過度關注而感到壓力。</a:t>
              </a:r>
              <a:endParaRPr lang="en-US" altLang="zh-TW" sz="30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41" name="Arrow: Down 13">
              <a:extLst>
                <a:ext uri="{FF2B5EF4-FFF2-40B4-BE49-F238E27FC236}">
                  <a16:creationId xmlns:a16="http://schemas.microsoft.com/office/drawing/2014/main" id="{93A35B93-2017-4A06-872B-7713D385B793}"/>
                </a:ext>
              </a:extLst>
            </p:cNvPr>
            <p:cNvSpPr/>
            <p:nvPr/>
          </p:nvSpPr>
          <p:spPr>
            <a:xfrm>
              <a:off x="10017722" y="3358044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標題 1">
            <a:extLst>
              <a:ext uri="{FF2B5EF4-FFF2-40B4-BE49-F238E27FC236}">
                <a16:creationId xmlns:a16="http://schemas.microsoft.com/office/drawing/2014/main" id="{F159037C-5183-E459-DC68-EB8EBBBC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父母親之間合作的重要性</a:t>
            </a:r>
          </a:p>
        </p:txBody>
      </p:sp>
    </p:spTree>
    <p:extLst>
      <p:ext uri="{BB962C8B-B14F-4D97-AF65-F5344CB8AC3E}">
        <p14:creationId xmlns:p14="http://schemas.microsoft.com/office/powerpoint/2010/main" val="354412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76" y="1452403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父母對子女的期望一致：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26239"/>
              </p:ext>
            </p:extLst>
          </p:nvPr>
        </p:nvGraphicFramePr>
        <p:xfrm>
          <a:off x="5181601" y="1452403"/>
          <a:ext cx="6732803" cy="510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906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1658471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1748426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幫助子女達到以下目標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對父親來說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有多重要？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對母親來說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有多重要？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身體健康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快快樂樂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遵守規矩、聽教聽話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能夠表達和管理自己的情緒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97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與家人建立良好關係</a:t>
                      </a:r>
                      <a:endParaRPr lang="en-US" altLang="zh-HK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能夠交到好朋友</a:t>
                      </a:r>
                      <a:endParaRPr lang="en-US" altLang="zh-HK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在學校得到好成績</a:t>
                      </a:r>
                      <a:endParaRPr lang="en-US" altLang="zh-HK" b="1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多才多藝，或有一技旁身</a:t>
                      </a:r>
                      <a:endParaRPr lang="en-US" altLang="zh-HK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能夠升讀大學</a:t>
                      </a:r>
                      <a:endParaRPr lang="en-US" altLang="zh-HK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5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將來貢獻社會</a:t>
                      </a:r>
                      <a:endParaRPr lang="en-US" altLang="zh-HK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將來高薪厚職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58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將來組織美好家庭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8178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044387" y="2020354"/>
            <a:ext cx="4280648" cy="1050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請用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最不重要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10﹙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最重要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去表示。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082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完成問卷後可以環繞以下問題作出討論：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父親和母親按自己的評分為育兒目標排序。雙方的排序是否相似呢？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就算排序相似，雙方為每一項目標的評分相差多少？雙方在哪一項目標的評分出現最大的不同？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回想過去一個月，父親和</a:t>
            </a:r>
            <a:r>
              <a:rPr lang="zh-TW" altLang="en-US" sz="2600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母親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曾</a:t>
            </a:r>
            <a:r>
              <a:rPr lang="zh-TW" altLang="en-US" sz="2600" dirty="0" smtClean="0">
                <a:latin typeface="Century Gothic" panose="020B0502020202020204" pitchFamily="34" charset="0"/>
                <a:ea typeface="微軟正黑體" panose="020B0604030504040204" pitchFamily="34" charset="-120"/>
              </a:rPr>
              <a:t>因為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在育兒目標持不同意見而產生衝突嗎？雙方如何處理這些衝突？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903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00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加強父母親之間的合作的方法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53" y="1425630"/>
            <a:ext cx="10515600" cy="567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父母對子女的期望一致：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821869"/>
              </p:ext>
            </p:extLst>
          </p:nvPr>
        </p:nvGraphicFramePr>
        <p:xfrm>
          <a:off x="5163671" y="1425630"/>
          <a:ext cx="6885202" cy="511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188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1843012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1788002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幫助子女達到以下目標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對父親來說最重要的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三項</a:t>
                      </a:r>
                      <a:endParaRPr 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對母親來說最重要的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三項</a:t>
                      </a:r>
                      <a:endParaRPr 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身體健康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快快樂樂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遵守規矩、聽教聽話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能夠表達和管理自己的情緒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9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與家人建立良好關係</a:t>
                      </a:r>
                      <a:endParaRPr lang="en-US" altLang="zh-HK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28494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6) 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能夠交到好朋友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985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 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在學校得到好成績</a:t>
                      </a:r>
                      <a:endParaRPr lang="en-US" altLang="zh-HK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多才多藝，或有一技旁身</a:t>
                      </a:r>
                      <a:endParaRPr lang="en-US" altLang="zh-HK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能夠升讀大學</a:t>
                      </a:r>
                      <a:endParaRPr lang="en-US" altLang="zh-HK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53120"/>
                  </a:ext>
                </a:extLst>
              </a:tr>
              <a:tr h="363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將來貢獻社會</a:t>
                      </a:r>
                      <a:endParaRPr lang="en-US" altLang="zh-HK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將來高薪厚職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58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將來組織美好家庭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8178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999564" y="1993580"/>
            <a:ext cx="4280648" cy="148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請用 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 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去選出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12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個目標中最重要的三項。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451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3037</Words>
  <Application>Microsoft Office PowerPoint</Application>
  <PresentationFormat>寬螢幕</PresentationFormat>
  <Paragraphs>237</Paragraphs>
  <Slides>26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8" baseType="lpstr">
      <vt:lpstr>微軟正黑體</vt:lpstr>
      <vt:lpstr>微軟正黑體</vt:lpstr>
      <vt:lpstr>新細明體</vt:lpstr>
      <vt:lpstr>Arial</vt:lpstr>
      <vt:lpstr>Calibri</vt:lpstr>
      <vt:lpstr>Calibri Light</vt:lpstr>
      <vt:lpstr>Century Gothic</vt:lpstr>
      <vt:lpstr>Courier New</vt:lpstr>
      <vt:lpstr>Times New Roman</vt:lpstr>
      <vt:lpstr>Webdings</vt:lpstr>
      <vt:lpstr>Wingdings</vt:lpstr>
      <vt:lpstr>Office 佈景主題</vt:lpstr>
      <vt:lpstr>雙親合作子女愉快成長: 如何促進父母親之間的合作?</vt:lpstr>
      <vt:lpstr>大綱</vt:lpstr>
      <vt:lpstr>父母親之間合作的重要性</vt:lpstr>
      <vt:lpstr>父母親之間合作的重要性</vt:lpstr>
      <vt:lpstr>父母親之間合作的重要性</vt:lpstr>
      <vt:lpstr>父母親之間合作的重要性</vt:lpstr>
      <vt:lpstr>加強父母親之間合作的方法</vt:lpstr>
      <vt:lpstr>加強父母親之間合作的方法</vt:lpstr>
      <vt:lpstr>加強父母親之間的合作的方法</vt:lpstr>
      <vt:lpstr>加強父母親之間的合作的方法</vt:lpstr>
      <vt:lpstr>加強父母親之間的合作的方法</vt:lpstr>
      <vt:lpstr>加強父母親之間的合作的方法</vt:lpstr>
      <vt:lpstr>加強父母親之間合作的方法</vt:lpstr>
      <vt:lpstr>加強父母親之間的合作的方法</vt:lpstr>
      <vt:lpstr>PowerPoint 簡報</vt:lpstr>
      <vt:lpstr>PowerPoint 簡報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處理因照顧子女而產生衝突的技巧</vt:lpstr>
      <vt:lpstr>總結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父母合作</dc:title>
  <dc:creator>LAM, Chun Bun Ian [ECE]</dc:creator>
  <cp:lastModifiedBy>HSC&amp;PEd</cp:lastModifiedBy>
  <cp:revision>104</cp:revision>
  <cp:lastPrinted>2023-12-27T08:57:42Z</cp:lastPrinted>
  <dcterms:created xsi:type="dcterms:W3CDTF">2023-10-05T20:26:47Z</dcterms:created>
  <dcterms:modified xsi:type="dcterms:W3CDTF">2024-10-25T10:05:23Z</dcterms:modified>
</cp:coreProperties>
</file>